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6" roundtripDataSignature="AMtx7mj2saDf3tqPxieJ8DFlTm06Go7sV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6"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jpg>
</file>

<file path=ppt/media/image3.jp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zh-TW"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a487ce5bbb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1" name="Google Shape;181;ga487ce5bb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88869cdb7f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9" name="Google Shape;189;g88869cdb7f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898c040547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 name="Google Shape;100;g898c040547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86205f6c33_4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9" name="Google Shape;109;g86205f6c33_4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9a41c5c944_0_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0" name="Google Shape;120;g9a41c5c944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9a41c5c944_0_2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1" name="Google Shape;131;g9a41c5c944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3" name="Google Shape;14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4" name="Google Shape;14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a456035cdb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ga456035cdb_0_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7" name="Google Shape;157;ga456035cdb_0_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zh-TW"/>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8" name="Google Shape;16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投影片" type="title">
  <p:cSld name="TITLE">
    <p:spTree>
      <p:nvGrpSpPr>
        <p:cNvPr id="15" name="Shape 15"/>
        <p:cNvGrpSpPr/>
        <p:nvPr/>
      </p:nvGrpSpPr>
      <p:grpSpPr>
        <a:xfrm>
          <a:off x="0" y="0"/>
          <a:ext cx="0" cy="0"/>
          <a:chOff x="0" y="0"/>
          <a:chExt cx="0" cy="0"/>
        </a:xfrm>
      </p:grpSpPr>
      <p:sp>
        <p:nvSpPr>
          <p:cNvPr id="16" name="Google Shape;16;p2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2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及直排文字" type="vertTx">
  <p:cSld name="VERTICAL_TEXT">
    <p:spTree>
      <p:nvGrpSpPr>
        <p:cNvPr id="72" name="Shape 72"/>
        <p:cNvGrpSpPr/>
        <p:nvPr/>
      </p:nvGrpSpPr>
      <p:grpSpPr>
        <a:xfrm>
          <a:off x="0" y="0"/>
          <a:ext cx="0" cy="0"/>
          <a:chOff x="0" y="0"/>
          <a:chExt cx="0" cy="0"/>
        </a:xfrm>
      </p:grpSpPr>
      <p:sp>
        <p:nvSpPr>
          <p:cNvPr id="73" name="Google Shape;73;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3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直排標題及文字" type="vertTitleAndTx">
  <p:cSld name="VERTICAL_TITLE_AND_VERTICAL_TEXT">
    <p:spTree>
      <p:nvGrpSpPr>
        <p:cNvPr id="78" name="Shape 78"/>
        <p:cNvGrpSpPr/>
        <p:nvPr/>
      </p:nvGrpSpPr>
      <p:grpSpPr>
        <a:xfrm>
          <a:off x="0" y="0"/>
          <a:ext cx="0" cy="0"/>
          <a:chOff x="0" y="0"/>
          <a:chExt cx="0" cy="0"/>
        </a:xfrm>
      </p:grpSpPr>
      <p:sp>
        <p:nvSpPr>
          <p:cNvPr id="79" name="Google Shape;79;p3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3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標題及物件" type="obj">
  <p:cSld name="OBJECT">
    <p:spTree>
      <p:nvGrpSpPr>
        <p:cNvPr id="21" name="Shape 21"/>
        <p:cNvGrpSpPr/>
        <p:nvPr/>
      </p:nvGrpSpPr>
      <p:grpSpPr>
        <a:xfrm>
          <a:off x="0" y="0"/>
          <a:ext cx="0" cy="0"/>
          <a:chOff x="0" y="0"/>
          <a:chExt cx="0" cy="0"/>
        </a:xfrm>
      </p:grpSpPr>
      <p:sp>
        <p:nvSpPr>
          <p:cNvPr id="22" name="Google Shape;22;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章節標題" type="secHead">
  <p:cSld name="SECTION_HEADER">
    <p:spTree>
      <p:nvGrpSpPr>
        <p:cNvPr id="27" name="Shape 27"/>
        <p:cNvGrpSpPr/>
        <p:nvPr/>
      </p:nvGrpSpPr>
      <p:grpSpPr>
        <a:xfrm>
          <a:off x="0" y="0"/>
          <a:ext cx="0" cy="0"/>
          <a:chOff x="0" y="0"/>
          <a:chExt cx="0" cy="0"/>
        </a:xfrm>
      </p:grpSpPr>
      <p:sp>
        <p:nvSpPr>
          <p:cNvPr id="28" name="Google Shape;28;p2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兩項物件" type="twoObj">
  <p:cSld name="TWO_OBJECTS">
    <p:spTree>
      <p:nvGrpSpPr>
        <p:cNvPr id="33" name="Shape 33"/>
        <p:cNvGrpSpPr/>
        <p:nvPr/>
      </p:nvGrpSpPr>
      <p:grpSpPr>
        <a:xfrm>
          <a:off x="0" y="0"/>
          <a:ext cx="0" cy="0"/>
          <a:chOff x="0" y="0"/>
          <a:chExt cx="0" cy="0"/>
        </a:xfrm>
      </p:grpSpPr>
      <p:sp>
        <p:nvSpPr>
          <p:cNvPr id="34" name="Google Shape;34;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2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對" type="twoTxTwoObj">
  <p:cSld name="TWO_OBJECTS_WITH_TEXT">
    <p:spTree>
      <p:nvGrpSpPr>
        <p:cNvPr id="40" name="Shape 40"/>
        <p:cNvGrpSpPr/>
        <p:nvPr/>
      </p:nvGrpSpPr>
      <p:grpSpPr>
        <a:xfrm>
          <a:off x="0" y="0"/>
          <a:ext cx="0" cy="0"/>
          <a:chOff x="0" y="0"/>
          <a:chExt cx="0" cy="0"/>
        </a:xfrm>
      </p:grpSpPr>
      <p:sp>
        <p:nvSpPr>
          <p:cNvPr id="41" name="Google Shape;41;p2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2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2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2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只有標題" type="titleOnly">
  <p:cSld name="TITLE_ONLY">
    <p:spTree>
      <p:nvGrpSpPr>
        <p:cNvPr id="49" name="Shape 49"/>
        <p:cNvGrpSpPr/>
        <p:nvPr/>
      </p:nvGrpSpPr>
      <p:grpSpPr>
        <a:xfrm>
          <a:off x="0" y="0"/>
          <a:ext cx="0" cy="0"/>
          <a:chOff x="0" y="0"/>
          <a:chExt cx="0" cy="0"/>
        </a:xfrm>
      </p:grpSpPr>
      <p:sp>
        <p:nvSpPr>
          <p:cNvPr id="50" name="Google Shape;50;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空白" type="blank">
  <p:cSld name="BLANK">
    <p:spTree>
      <p:nvGrpSpPr>
        <p:cNvPr id="54" name="Shape 54"/>
        <p:cNvGrpSpPr/>
        <p:nvPr/>
      </p:nvGrpSpPr>
      <p:grpSpPr>
        <a:xfrm>
          <a:off x="0" y="0"/>
          <a:ext cx="0" cy="0"/>
          <a:chOff x="0" y="0"/>
          <a:chExt cx="0" cy="0"/>
        </a:xfrm>
      </p:grpSpPr>
      <p:sp>
        <p:nvSpPr>
          <p:cNvPr id="55" name="Google Shape;55;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含標題的內容" type="objTx">
  <p:cSld name="OBJECT_WITH_CAPTION_TEXT">
    <p:spTree>
      <p:nvGrpSpPr>
        <p:cNvPr id="58" name="Shape 58"/>
        <p:cNvGrpSpPr/>
        <p:nvPr/>
      </p:nvGrpSpPr>
      <p:grpSpPr>
        <a:xfrm>
          <a:off x="0" y="0"/>
          <a:ext cx="0" cy="0"/>
          <a:chOff x="0" y="0"/>
          <a:chExt cx="0" cy="0"/>
        </a:xfrm>
      </p:grpSpPr>
      <p:sp>
        <p:nvSpPr>
          <p:cNvPr id="59" name="Google Shape;59;p3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3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3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含標題的圖片" type="picTx">
  <p:cSld name="PICTURE_WITH_CAPTION_TEXT">
    <p:spTree>
      <p:nvGrpSpPr>
        <p:cNvPr id="65" name="Shape 65"/>
        <p:cNvGrpSpPr/>
        <p:nvPr/>
      </p:nvGrpSpPr>
      <p:grpSpPr>
        <a:xfrm>
          <a:off x="0" y="0"/>
          <a:ext cx="0" cy="0"/>
          <a:chOff x="0" y="0"/>
          <a:chExt cx="0" cy="0"/>
        </a:xfrm>
      </p:grpSpPr>
      <p:sp>
        <p:nvSpPr>
          <p:cNvPr id="66" name="Google Shape;66;p3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31"/>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3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hyperlink" Target="http://drive.google.com/file/d/14ADUQ47T4KOGmyh3O2xNrw6tEBuDBdki/view" TargetMode="External"/><Relationship Id="rId5" Type="http://schemas.openxmlformats.org/officeDocument/2006/relationships/image" Target="../media/image2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jpg"/><Relationship Id="rId4" Type="http://schemas.openxmlformats.org/officeDocument/2006/relationships/image" Target="../media/image6.png"/><Relationship Id="rId5"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4.jpg"/><Relationship Id="rId5" Type="http://schemas.openxmlformats.org/officeDocument/2006/relationships/image" Target="../media/image5.png"/><Relationship Id="rId6" Type="http://schemas.openxmlformats.org/officeDocument/2006/relationships/image" Target="../media/image13.png"/><Relationship Id="rId7"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jpg"/><Relationship Id="rId4" Type="http://schemas.openxmlformats.org/officeDocument/2006/relationships/image" Target="../media/image15.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jp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jpg"/><Relationship Id="rId4" Type="http://schemas.openxmlformats.org/officeDocument/2006/relationships/image" Target="../media/image3.jpg"/><Relationship Id="rId5" Type="http://schemas.openxmlformats.org/officeDocument/2006/relationships/image" Target="../media/image7.jpg"/><Relationship Id="rId6" Type="http://schemas.openxmlformats.org/officeDocument/2006/relationships/image" Target="../media/image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jpg"/><Relationship Id="rId4" Type="http://schemas.openxmlformats.org/officeDocument/2006/relationships/image" Target="../media/image19.png"/><Relationship Id="rId5"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jpg"/><Relationship Id="rId4" Type="http://schemas.openxmlformats.org/officeDocument/2006/relationships/image" Target="../media/image11.png"/><Relationship Id="rId5" Type="http://schemas.openxmlformats.org/officeDocument/2006/relationships/image" Target="../media/image17.png"/><Relationship Id="rId6" Type="http://schemas.openxmlformats.org/officeDocument/2006/relationships/image" Target="../media/image16.png"/><Relationship Id="rId7" Type="http://schemas.openxmlformats.org/officeDocument/2006/relationships/image" Target="../media/image20.png"/><Relationship Id="rId8"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descr="https://cc.tvbs.com.tw/img/program/upload/2019/02/19/20190219111409-9e589162.jpg" id="88" name="Google Shape;88;p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89" name="Google Shape;89;p1"/>
          <p:cNvSpPr txBox="1"/>
          <p:nvPr>
            <p:ph type="ctrTitle"/>
          </p:nvPr>
        </p:nvSpPr>
        <p:spPr>
          <a:xfrm>
            <a:off x="984504" y="0"/>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6000"/>
              <a:buFont typeface="Calibri"/>
              <a:buNone/>
            </a:pPr>
            <a:r>
              <a:rPr lang="zh-TW">
                <a:solidFill>
                  <a:schemeClr val="lt1"/>
                </a:solidFill>
              </a:rPr>
              <a:t>題目:影像自駕車</a:t>
            </a:r>
            <a:endParaRPr>
              <a:solidFill>
                <a:schemeClr val="lt1"/>
              </a:solidFill>
            </a:endParaRPr>
          </a:p>
        </p:txBody>
      </p:sp>
      <p:sp>
        <p:nvSpPr>
          <p:cNvPr id="90" name="Google Shape;90;p1"/>
          <p:cNvSpPr txBox="1"/>
          <p:nvPr>
            <p:ph idx="1" type="subTitle"/>
          </p:nvPr>
        </p:nvSpPr>
        <p:spPr>
          <a:xfrm>
            <a:off x="3195525" y="3122674"/>
            <a:ext cx="5620500" cy="27165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zh-TW" sz="2800">
                <a:solidFill>
                  <a:schemeClr val="lt1"/>
                </a:solidFill>
              </a:rPr>
              <a:t>指導老師: 翁添雄  陸子強</a:t>
            </a:r>
            <a:endParaRPr sz="2800">
              <a:solidFill>
                <a:schemeClr val="lt1"/>
              </a:solidFill>
            </a:endParaRPr>
          </a:p>
          <a:p>
            <a:pPr indent="0" lvl="0" marL="0" rtl="0" algn="l">
              <a:lnSpc>
                <a:spcPct val="90000"/>
              </a:lnSpc>
              <a:spcBef>
                <a:spcPts val="0"/>
              </a:spcBef>
              <a:spcAft>
                <a:spcPts val="0"/>
              </a:spcAft>
              <a:buClr>
                <a:schemeClr val="dk1"/>
              </a:buClr>
              <a:buSzPts val="2800"/>
              <a:buNone/>
            </a:pPr>
            <a:r>
              <a:t/>
            </a:r>
            <a:endParaRPr sz="2800">
              <a:solidFill>
                <a:schemeClr val="lt1"/>
              </a:solidFill>
            </a:endParaRPr>
          </a:p>
          <a:p>
            <a:pPr indent="0" lvl="0" marL="0" rtl="0" algn="l">
              <a:lnSpc>
                <a:spcPct val="90000"/>
              </a:lnSpc>
              <a:spcBef>
                <a:spcPts val="1000"/>
              </a:spcBef>
              <a:spcAft>
                <a:spcPts val="0"/>
              </a:spcAft>
              <a:buClr>
                <a:schemeClr val="lt1"/>
              </a:buClr>
              <a:buSzPts val="2800"/>
              <a:buNone/>
            </a:pPr>
            <a:r>
              <a:rPr lang="zh-TW" sz="2800">
                <a:solidFill>
                  <a:schemeClr val="lt1"/>
                </a:solidFill>
              </a:rPr>
              <a:t>資工四A 410615801 阮大展</a:t>
            </a:r>
            <a:endParaRPr sz="2800">
              <a:solidFill>
                <a:schemeClr val="lt1"/>
              </a:solidFill>
            </a:endParaRPr>
          </a:p>
          <a:p>
            <a:pPr indent="0" lvl="0" marL="0" rtl="0" algn="l">
              <a:lnSpc>
                <a:spcPct val="90000"/>
              </a:lnSpc>
              <a:spcBef>
                <a:spcPts val="1000"/>
              </a:spcBef>
              <a:spcAft>
                <a:spcPts val="0"/>
              </a:spcAft>
              <a:buClr>
                <a:schemeClr val="lt1"/>
              </a:buClr>
              <a:buSzPts val="2800"/>
              <a:buNone/>
            </a:pPr>
            <a:r>
              <a:rPr lang="zh-TW" sz="2800">
                <a:solidFill>
                  <a:schemeClr val="lt1"/>
                </a:solidFill>
              </a:rPr>
              <a:t>資工四A 410603749 謝舒博</a:t>
            </a:r>
            <a:endParaRPr sz="28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descr="https://cc.tvbs.com.tw/img/program/upload/2019/02/19/20190219111409-9e589162.jpg" id="183" name="Google Shape;183;ga487ce5bbb_0_0"/>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84" name="Google Shape;184;ga487ce5bbb_0_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DEMO</a:t>
            </a:r>
            <a:endParaRPr>
              <a:solidFill>
                <a:schemeClr val="lt1"/>
              </a:solidFill>
            </a:endParaRPr>
          </a:p>
        </p:txBody>
      </p:sp>
      <p:sp>
        <p:nvSpPr>
          <p:cNvPr id="185" name="Google Shape;185;ga487ce5bbb_0_0"/>
          <p:cNvSpPr txBox="1"/>
          <p:nvPr/>
        </p:nvSpPr>
        <p:spPr>
          <a:xfrm>
            <a:off x="7946050" y="1879350"/>
            <a:ext cx="3270000" cy="2913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Calibri"/>
              <a:ea typeface="Calibri"/>
              <a:cs typeface="Calibri"/>
              <a:sym typeface="Calibri"/>
            </a:endParaRPr>
          </a:p>
        </p:txBody>
      </p:sp>
      <p:pic>
        <p:nvPicPr>
          <p:cNvPr id="186" name="Google Shape;186;ga487ce5bbb_0_0" title="暫定.MOV">
            <a:hlinkClick r:id="rId4"/>
          </p:cNvPr>
          <p:cNvPicPr preferRelativeResize="0"/>
          <p:nvPr/>
        </p:nvPicPr>
        <p:blipFill>
          <a:blip r:embed="rId5">
            <a:alphaModFix/>
          </a:blip>
          <a:stretch>
            <a:fillRect/>
          </a:stretch>
        </p:blipFill>
        <p:spPr>
          <a:xfrm>
            <a:off x="2103550" y="1630975"/>
            <a:ext cx="7383475" cy="41531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descr="https://cc.tvbs.com.tw/img/program/upload/2019/02/19/20190219111409-9e589162.jpg" id="191" name="Google Shape;191;g88869cdb7f_0_1"/>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92" name="Google Shape;192;g88869cdb7f_0_1"/>
          <p:cNvSpPr txBox="1"/>
          <p:nvPr>
            <p:ph type="title"/>
          </p:nvPr>
        </p:nvSpPr>
        <p:spPr>
          <a:xfrm>
            <a:off x="-88950" y="2469625"/>
            <a:ext cx="11818200" cy="2166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alibri"/>
              <a:buNone/>
            </a:pPr>
            <a:r>
              <a:rPr lang="zh-TW" sz="8000">
                <a:solidFill>
                  <a:schemeClr val="lt1"/>
                </a:solidFill>
              </a:rPr>
              <a:t>ＥＮＤ</a:t>
            </a:r>
            <a:endParaRPr sz="80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descr="https://cc.tvbs.com.tw/img/program/upload/2019/02/19/20190219111409-9e589162.jpg" id="95" name="Google Shape;95;p2"/>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96" name="Google Shape;96;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duckietown</a:t>
            </a:r>
            <a:endParaRPr>
              <a:solidFill>
                <a:schemeClr val="lt1"/>
              </a:solidFill>
            </a:endParaRPr>
          </a:p>
        </p:txBody>
      </p:sp>
      <p:sp>
        <p:nvSpPr>
          <p:cNvPr id="97" name="Google Shape;97;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800"/>
              <a:buChar char="•"/>
            </a:pPr>
            <a:r>
              <a:rPr lang="zh-TW">
                <a:solidFill>
                  <a:schemeClr val="lt1"/>
                </a:solidFill>
              </a:rPr>
              <a:t>Duckietown(小鴨城)源自於 MIT 2.166 自動駕駛車開放課程，使用樹莓派加魚眼相機加上馬達控制板建立一個自走小車(DuckieBot)。</a:t>
            </a:r>
            <a:endParaRPr/>
          </a:p>
          <a:p>
            <a:pPr indent="-228600" lvl="0" marL="228600" rtl="0" algn="l">
              <a:lnSpc>
                <a:spcPct val="90000"/>
              </a:lnSpc>
              <a:spcBef>
                <a:spcPts val="1000"/>
              </a:spcBef>
              <a:spcAft>
                <a:spcPts val="0"/>
              </a:spcAft>
              <a:buClr>
                <a:schemeClr val="lt1"/>
              </a:buClr>
              <a:buSzPts val="2800"/>
              <a:buChar char="•"/>
            </a:pPr>
            <a:r>
              <a:rPr lang="zh-TW">
                <a:solidFill>
                  <a:schemeClr val="lt1"/>
                </a:solidFill>
              </a:rPr>
              <a:t>DuckieBot(小鴨車)是在樹莓派上安裝 Ubuntu + ROS(Robot Operating System) 做為自走車的開發架構，使用魚眼鏡頭進行物體辨識，將當前環境根據非線性估計後使用馬達控制板控制左右馬達進行車道跟隨(lane following)。</a:t>
            </a:r>
            <a:endParaRPr/>
          </a:p>
          <a:p>
            <a:pPr indent="-50800" lvl="0" marL="228600" rtl="0" algn="l">
              <a:lnSpc>
                <a:spcPct val="90000"/>
              </a:lnSpc>
              <a:spcBef>
                <a:spcPts val="1000"/>
              </a:spcBef>
              <a:spcAft>
                <a:spcPts val="0"/>
              </a:spcAft>
              <a:buClr>
                <a:schemeClr val="dk1"/>
              </a:buClr>
              <a:buSzPts val="2800"/>
              <a:buNone/>
            </a:pPr>
            <a:r>
              <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descr="https://cc.tvbs.com.tw/img/program/upload/2019/02/19/20190219111409-9e589162.jpg" id="102" name="Google Shape;102;g898c040547_0_0"/>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03" name="Google Shape;103;g898c040547_0_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道路圖</a:t>
            </a:r>
            <a:endParaRPr>
              <a:solidFill>
                <a:schemeClr val="lt1"/>
              </a:solidFill>
            </a:endParaRPr>
          </a:p>
        </p:txBody>
      </p:sp>
      <p:sp>
        <p:nvSpPr>
          <p:cNvPr id="104" name="Google Shape;104;g898c040547_0_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50800" lvl="0" marL="228600" rtl="0" algn="l">
              <a:lnSpc>
                <a:spcPct val="90000"/>
              </a:lnSpc>
              <a:spcBef>
                <a:spcPts val="1000"/>
              </a:spcBef>
              <a:spcAft>
                <a:spcPts val="0"/>
              </a:spcAft>
              <a:buClr>
                <a:schemeClr val="dk1"/>
              </a:buClr>
              <a:buSzPts val="2800"/>
              <a:buNone/>
            </a:pPr>
            <a:r>
              <a:t/>
            </a:r>
            <a:endParaRPr>
              <a:solidFill>
                <a:schemeClr val="lt1"/>
              </a:solidFill>
            </a:endParaRPr>
          </a:p>
        </p:txBody>
      </p:sp>
      <p:pic>
        <p:nvPicPr>
          <p:cNvPr id="105" name="Google Shape;105;g898c040547_0_0"/>
          <p:cNvPicPr preferRelativeResize="0"/>
          <p:nvPr/>
        </p:nvPicPr>
        <p:blipFill rotWithShape="1">
          <a:blip r:embed="rId4">
            <a:alphaModFix/>
          </a:blip>
          <a:srcRect b="0" l="0" r="0" t="0"/>
          <a:stretch/>
        </p:blipFill>
        <p:spPr>
          <a:xfrm>
            <a:off x="0" y="1940800"/>
            <a:ext cx="5577446" cy="4917200"/>
          </a:xfrm>
          <a:prstGeom prst="rect">
            <a:avLst/>
          </a:prstGeom>
          <a:noFill/>
          <a:ln>
            <a:noFill/>
          </a:ln>
        </p:spPr>
      </p:pic>
      <p:pic>
        <p:nvPicPr>
          <p:cNvPr id="106" name="Google Shape;106;g898c040547_0_0"/>
          <p:cNvPicPr preferRelativeResize="0"/>
          <p:nvPr/>
        </p:nvPicPr>
        <p:blipFill rotWithShape="1">
          <a:blip r:embed="rId5">
            <a:alphaModFix/>
          </a:blip>
          <a:srcRect b="0" l="0" r="0" t="0"/>
          <a:stretch/>
        </p:blipFill>
        <p:spPr>
          <a:xfrm>
            <a:off x="5622775" y="1940800"/>
            <a:ext cx="6569224" cy="4917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descr="https://cc.tvbs.com.tw/img/program/upload/2019/02/19/20190219111409-9e589162.jpg" id="111" name="Google Shape;111;g86205f6c33_4_0"/>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12" name="Google Shape;112;g86205f6c33_4_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HSV 色彩二值化</a:t>
            </a:r>
            <a:endParaRPr>
              <a:solidFill>
                <a:schemeClr val="lt1"/>
              </a:solidFill>
            </a:endParaRPr>
          </a:p>
        </p:txBody>
      </p:sp>
      <p:sp>
        <p:nvSpPr>
          <p:cNvPr id="113" name="Google Shape;113;g86205f6c33_4_0"/>
          <p:cNvSpPr txBox="1"/>
          <p:nvPr/>
        </p:nvSpPr>
        <p:spPr>
          <a:xfrm>
            <a:off x="7946050" y="1879350"/>
            <a:ext cx="3270000" cy="2913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0" lang="zh-TW" sz="2800" u="none" cap="none" strike="noStrike">
                <a:solidFill>
                  <a:srgbClr val="FFFFFF"/>
                </a:solidFill>
                <a:latin typeface="Calibri"/>
                <a:ea typeface="Calibri"/>
                <a:cs typeface="Calibri"/>
                <a:sym typeface="Calibri"/>
              </a:rPr>
              <a:t>將圖片進行二值化後, 並以hsv作為顏色的調整, 取的想要顏色的區域</a:t>
            </a:r>
            <a:endParaRPr b="0" i="0" sz="2800" u="none" cap="none" strike="noStrike">
              <a:solidFill>
                <a:srgbClr val="FFFFFF"/>
              </a:solidFill>
              <a:latin typeface="Calibri"/>
              <a:ea typeface="Calibri"/>
              <a:cs typeface="Calibri"/>
              <a:sym typeface="Calibri"/>
            </a:endParaRPr>
          </a:p>
        </p:txBody>
      </p:sp>
      <p:pic>
        <p:nvPicPr>
          <p:cNvPr id="114" name="Google Shape;114;g86205f6c33_4_0"/>
          <p:cNvPicPr preferRelativeResize="0"/>
          <p:nvPr/>
        </p:nvPicPr>
        <p:blipFill rotWithShape="1">
          <a:blip r:embed="rId4">
            <a:alphaModFix/>
          </a:blip>
          <a:srcRect b="0" l="0" r="0" t="0"/>
          <a:stretch/>
        </p:blipFill>
        <p:spPr>
          <a:xfrm>
            <a:off x="138023" y="1620294"/>
            <a:ext cx="5562725" cy="3129600"/>
          </a:xfrm>
          <a:prstGeom prst="rect">
            <a:avLst/>
          </a:prstGeom>
          <a:noFill/>
          <a:ln>
            <a:noFill/>
          </a:ln>
        </p:spPr>
      </p:pic>
      <p:pic>
        <p:nvPicPr>
          <p:cNvPr id="115" name="Google Shape;115;g86205f6c33_4_0"/>
          <p:cNvPicPr preferRelativeResize="0"/>
          <p:nvPr/>
        </p:nvPicPr>
        <p:blipFill rotWithShape="1">
          <a:blip r:embed="rId5">
            <a:alphaModFix/>
          </a:blip>
          <a:srcRect b="0" l="0" r="0" t="0"/>
          <a:stretch/>
        </p:blipFill>
        <p:spPr>
          <a:xfrm>
            <a:off x="-12" y="4633913"/>
            <a:ext cx="2714625" cy="2228850"/>
          </a:xfrm>
          <a:prstGeom prst="rect">
            <a:avLst/>
          </a:prstGeom>
          <a:noFill/>
          <a:ln>
            <a:noFill/>
          </a:ln>
        </p:spPr>
      </p:pic>
      <p:pic>
        <p:nvPicPr>
          <p:cNvPr id="116" name="Google Shape;116;g86205f6c33_4_0"/>
          <p:cNvPicPr preferRelativeResize="0"/>
          <p:nvPr/>
        </p:nvPicPr>
        <p:blipFill rotWithShape="1">
          <a:blip r:embed="rId6">
            <a:alphaModFix/>
          </a:blip>
          <a:srcRect b="0" l="0" r="0" t="0"/>
          <a:stretch/>
        </p:blipFill>
        <p:spPr>
          <a:xfrm>
            <a:off x="2714625" y="4638675"/>
            <a:ext cx="2647950" cy="2219325"/>
          </a:xfrm>
          <a:prstGeom prst="rect">
            <a:avLst/>
          </a:prstGeom>
          <a:noFill/>
          <a:ln>
            <a:noFill/>
          </a:ln>
        </p:spPr>
      </p:pic>
      <p:pic>
        <p:nvPicPr>
          <p:cNvPr id="117" name="Google Shape;117;g86205f6c33_4_0"/>
          <p:cNvPicPr preferRelativeResize="0"/>
          <p:nvPr/>
        </p:nvPicPr>
        <p:blipFill rotWithShape="1">
          <a:blip r:embed="rId7">
            <a:alphaModFix/>
          </a:blip>
          <a:srcRect b="0" l="0" r="0" t="0"/>
          <a:stretch/>
        </p:blipFill>
        <p:spPr>
          <a:xfrm>
            <a:off x="5362575" y="4588463"/>
            <a:ext cx="2819375" cy="23197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9a41c5c944_0_1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降低道路影像雜訊</a:t>
            </a:r>
            <a:endParaRPr>
              <a:solidFill>
                <a:schemeClr val="lt1"/>
              </a:solidFill>
            </a:endParaRPr>
          </a:p>
        </p:txBody>
      </p:sp>
      <p:pic>
        <p:nvPicPr>
          <p:cNvPr descr="https://cc.tvbs.com.tw/img/program/upload/2019/02/19/20190219111409-9e589162.jpg" id="123" name="Google Shape;123;g9a41c5c944_0_12"/>
          <p:cNvPicPr preferRelativeResize="0"/>
          <p:nvPr/>
        </p:nvPicPr>
        <p:blipFill rotWithShape="1">
          <a:blip r:embed="rId3">
            <a:alphaModFix/>
          </a:blip>
          <a:srcRect b="0" l="0" r="0" t="0"/>
          <a:stretch/>
        </p:blipFill>
        <p:spPr>
          <a:xfrm>
            <a:off x="0" y="1"/>
            <a:ext cx="12192000" cy="6858000"/>
          </a:xfrm>
          <a:prstGeom prst="rect">
            <a:avLst/>
          </a:prstGeom>
          <a:noFill/>
          <a:ln>
            <a:noFill/>
          </a:ln>
        </p:spPr>
      </p:pic>
      <p:sp>
        <p:nvSpPr>
          <p:cNvPr id="124" name="Google Shape;124;g9a41c5c944_0_12"/>
          <p:cNvSpPr txBox="1"/>
          <p:nvPr/>
        </p:nvSpPr>
        <p:spPr>
          <a:xfrm>
            <a:off x="1519100" y="1473500"/>
            <a:ext cx="10335900" cy="53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Calibri"/>
              <a:ea typeface="Calibri"/>
              <a:cs typeface="Calibri"/>
              <a:sym typeface="Calibri"/>
            </a:endParaRPr>
          </a:p>
        </p:txBody>
      </p:sp>
      <p:sp>
        <p:nvSpPr>
          <p:cNvPr id="125" name="Google Shape;125;g9a41c5c944_0_1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紅線</a:t>
            </a:r>
            <a:r>
              <a:rPr lang="zh-TW">
                <a:solidFill>
                  <a:schemeClr val="lt1"/>
                </a:solidFill>
              </a:rPr>
              <a:t>偵測</a:t>
            </a:r>
            <a:endParaRPr>
              <a:solidFill>
                <a:schemeClr val="lt1"/>
              </a:solidFill>
            </a:endParaRPr>
          </a:p>
        </p:txBody>
      </p:sp>
      <p:sp>
        <p:nvSpPr>
          <p:cNvPr id="126" name="Google Shape;126;g9a41c5c944_0_12"/>
          <p:cNvSpPr txBox="1"/>
          <p:nvPr/>
        </p:nvSpPr>
        <p:spPr>
          <a:xfrm>
            <a:off x="1548575" y="1690825"/>
            <a:ext cx="9409500" cy="708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Calibri"/>
              <a:ea typeface="Calibri"/>
              <a:cs typeface="Calibri"/>
              <a:sym typeface="Calibri"/>
            </a:endParaRPr>
          </a:p>
        </p:txBody>
      </p:sp>
      <p:pic>
        <p:nvPicPr>
          <p:cNvPr id="127" name="Google Shape;127;g9a41c5c944_0_12"/>
          <p:cNvPicPr preferRelativeResize="0"/>
          <p:nvPr/>
        </p:nvPicPr>
        <p:blipFill>
          <a:blip r:embed="rId4">
            <a:alphaModFix/>
          </a:blip>
          <a:stretch>
            <a:fillRect/>
          </a:stretch>
        </p:blipFill>
        <p:spPr>
          <a:xfrm>
            <a:off x="1548563" y="1869400"/>
            <a:ext cx="4505325" cy="3619500"/>
          </a:xfrm>
          <a:prstGeom prst="rect">
            <a:avLst/>
          </a:prstGeom>
          <a:noFill/>
          <a:ln>
            <a:noFill/>
          </a:ln>
        </p:spPr>
      </p:pic>
      <p:pic>
        <p:nvPicPr>
          <p:cNvPr id="128" name="Google Shape;128;g9a41c5c944_0_12"/>
          <p:cNvPicPr preferRelativeResize="0"/>
          <p:nvPr/>
        </p:nvPicPr>
        <p:blipFill>
          <a:blip r:embed="rId5">
            <a:alphaModFix/>
          </a:blip>
          <a:stretch>
            <a:fillRect/>
          </a:stretch>
        </p:blipFill>
        <p:spPr>
          <a:xfrm>
            <a:off x="6633875" y="1840825"/>
            <a:ext cx="4457700" cy="3676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9a41c5c944_0_2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降低道路影像雜訊</a:t>
            </a:r>
            <a:endParaRPr>
              <a:solidFill>
                <a:schemeClr val="lt1"/>
              </a:solidFill>
            </a:endParaRPr>
          </a:p>
        </p:txBody>
      </p:sp>
      <p:pic>
        <p:nvPicPr>
          <p:cNvPr descr="https://cc.tvbs.com.tw/img/program/upload/2019/02/19/20190219111409-9e589162.jpg" id="134" name="Google Shape;134;g9a41c5c944_0_26"/>
          <p:cNvPicPr preferRelativeResize="0"/>
          <p:nvPr/>
        </p:nvPicPr>
        <p:blipFill rotWithShape="1">
          <a:blip r:embed="rId3">
            <a:alphaModFix/>
          </a:blip>
          <a:srcRect b="0" l="0" r="0" t="0"/>
          <a:stretch/>
        </p:blipFill>
        <p:spPr>
          <a:xfrm>
            <a:off x="0" y="1"/>
            <a:ext cx="12192000" cy="6858000"/>
          </a:xfrm>
          <a:prstGeom prst="rect">
            <a:avLst/>
          </a:prstGeom>
          <a:noFill/>
          <a:ln>
            <a:noFill/>
          </a:ln>
        </p:spPr>
      </p:pic>
      <p:sp>
        <p:nvSpPr>
          <p:cNvPr id="135" name="Google Shape;135;g9a41c5c944_0_26"/>
          <p:cNvSpPr txBox="1"/>
          <p:nvPr/>
        </p:nvSpPr>
        <p:spPr>
          <a:xfrm>
            <a:off x="1519100" y="1473500"/>
            <a:ext cx="10335900" cy="53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Calibri"/>
              <a:ea typeface="Calibri"/>
              <a:cs typeface="Calibri"/>
              <a:sym typeface="Calibri"/>
            </a:endParaRPr>
          </a:p>
        </p:txBody>
      </p:sp>
      <p:sp>
        <p:nvSpPr>
          <p:cNvPr id="136" name="Google Shape;136;g9a41c5c944_0_2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紅線偵測</a:t>
            </a:r>
            <a:endParaRPr>
              <a:solidFill>
                <a:schemeClr val="lt1"/>
              </a:solidFill>
            </a:endParaRPr>
          </a:p>
        </p:txBody>
      </p:sp>
      <p:sp>
        <p:nvSpPr>
          <p:cNvPr id="137" name="Google Shape;137;g9a41c5c944_0_26"/>
          <p:cNvSpPr txBox="1"/>
          <p:nvPr/>
        </p:nvSpPr>
        <p:spPr>
          <a:xfrm>
            <a:off x="1548575" y="1690825"/>
            <a:ext cx="9409500" cy="708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FFFFFF"/>
              </a:solidFill>
              <a:latin typeface="Calibri"/>
              <a:ea typeface="Calibri"/>
              <a:cs typeface="Calibri"/>
              <a:sym typeface="Calibri"/>
            </a:endParaRPr>
          </a:p>
        </p:txBody>
      </p:sp>
      <p:sp>
        <p:nvSpPr>
          <p:cNvPr id="138" name="Google Shape;138;g9a41c5c944_0_26"/>
          <p:cNvSpPr txBox="1"/>
          <p:nvPr/>
        </p:nvSpPr>
        <p:spPr>
          <a:xfrm>
            <a:off x="1324500" y="1358150"/>
            <a:ext cx="3222900" cy="229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000">
                <a:solidFill>
                  <a:srgbClr val="FFFFFF"/>
                </a:solidFill>
                <a:latin typeface="Calibri"/>
                <a:ea typeface="Calibri"/>
                <a:cs typeface="Calibri"/>
                <a:sym typeface="Calibri"/>
              </a:rPr>
              <a:t>Histogram fiter , 以搜集畫面的資料,推論出影像大致的特性,剔除極端值,當範圍內存在目標內容時,並且搜得的資料量大於一定的數量,便能確定為紅線的出現。</a:t>
            </a:r>
            <a:endParaRPr sz="2000">
              <a:solidFill>
                <a:srgbClr val="FFFFFF"/>
              </a:solidFill>
              <a:latin typeface="Calibri"/>
              <a:ea typeface="Calibri"/>
              <a:cs typeface="Calibri"/>
              <a:sym typeface="Calibri"/>
            </a:endParaRPr>
          </a:p>
        </p:txBody>
      </p:sp>
      <p:pic>
        <p:nvPicPr>
          <p:cNvPr id="139" name="Google Shape;139;g9a41c5c944_0_26"/>
          <p:cNvPicPr preferRelativeResize="0"/>
          <p:nvPr/>
        </p:nvPicPr>
        <p:blipFill>
          <a:blip r:embed="rId4">
            <a:alphaModFix/>
          </a:blip>
          <a:stretch>
            <a:fillRect/>
          </a:stretch>
        </p:blipFill>
        <p:spPr>
          <a:xfrm>
            <a:off x="5445088" y="2005688"/>
            <a:ext cx="4238625" cy="3419475"/>
          </a:xfrm>
          <a:prstGeom prst="rect">
            <a:avLst/>
          </a:prstGeom>
          <a:noFill/>
          <a:ln>
            <a:noFill/>
          </a:ln>
        </p:spPr>
      </p:pic>
      <p:sp>
        <p:nvSpPr>
          <p:cNvPr id="140" name="Google Shape;140;g9a41c5c944_0_26"/>
          <p:cNvSpPr txBox="1"/>
          <p:nvPr/>
        </p:nvSpPr>
        <p:spPr>
          <a:xfrm>
            <a:off x="1324500" y="4032375"/>
            <a:ext cx="3429000" cy="175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000">
                <a:solidFill>
                  <a:srgbClr val="FFFFFF"/>
                </a:solidFill>
                <a:latin typeface="Calibri"/>
                <a:ea typeface="Calibri"/>
                <a:cs typeface="Calibri"/>
                <a:sym typeface="Calibri"/>
              </a:rPr>
              <a:t>當確認紅線出現時,將判斷左右邊線並將程式暫停,進行告示牌的判斷後重行開啟馬達。</a:t>
            </a:r>
            <a:endParaRPr sz="2000">
              <a:solidFill>
                <a:srgbClr val="FFFFFF"/>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descr="https://cc.tvbs.com.tw/img/program/upload/2019/02/19/20190219111409-9e589162.jpg" id="146" name="Google Shape;146;p8"/>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47" name="Google Shape;147;p8"/>
          <p:cNvSpPr txBox="1"/>
          <p:nvPr>
            <p:ph type="title"/>
          </p:nvPr>
        </p:nvSpPr>
        <p:spPr>
          <a:xfrm>
            <a:off x="1567640" y="250031"/>
            <a:ext cx="8059942"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辨識告示牌</a:t>
            </a:r>
            <a:endParaRPr>
              <a:solidFill>
                <a:schemeClr val="lt1"/>
              </a:solidFill>
            </a:endParaRPr>
          </a:p>
        </p:txBody>
      </p:sp>
      <p:sp>
        <p:nvSpPr>
          <p:cNvPr descr="RPi Camera (J) - Waveshare Wiki" id="148" name="Google Shape;148;p8"/>
          <p:cNvSpPr/>
          <p:nvPr/>
        </p:nvSpPr>
        <p:spPr>
          <a:xfrm>
            <a:off x="155575" y="-144463"/>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49" name="Google Shape;149;p8"/>
          <p:cNvSpPr txBox="1"/>
          <p:nvPr/>
        </p:nvSpPr>
        <p:spPr>
          <a:xfrm>
            <a:off x="3300076" y="2140984"/>
            <a:ext cx="6874937" cy="295461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zh-TW" sz="2800" u="none" cap="none" strike="noStrike">
                <a:solidFill>
                  <a:schemeClr val="lt1"/>
                </a:solidFill>
                <a:latin typeface="Calibri"/>
                <a:ea typeface="Calibri"/>
                <a:cs typeface="Calibri"/>
                <a:sym typeface="Calibri"/>
              </a:rPr>
              <a:t>使用三種圖形來表示三種在交叉路自走車可能發生的狀況</a:t>
            </a:r>
            <a:endParaRPr b="0" i="0" sz="2800" u="none" cap="none" strike="noStrike">
              <a:solidFill>
                <a:schemeClr val="lt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b="0" i="0" sz="2800" u="none" cap="none" strike="noStrike">
              <a:solidFill>
                <a:schemeClr val="lt1"/>
              </a:solidFill>
              <a:latin typeface="Calibri"/>
              <a:ea typeface="Calibri"/>
              <a:cs typeface="Calibri"/>
              <a:sym typeface="Calibri"/>
            </a:endParaRPr>
          </a:p>
          <a:p>
            <a:pPr indent="-514350" lvl="0" marL="514350" marR="0" rtl="0" algn="l">
              <a:lnSpc>
                <a:spcPct val="100000"/>
              </a:lnSpc>
              <a:spcBef>
                <a:spcPts val="0"/>
              </a:spcBef>
              <a:spcAft>
                <a:spcPts val="0"/>
              </a:spcAft>
              <a:buClr>
                <a:schemeClr val="lt1"/>
              </a:buClr>
              <a:buSzPts val="2800"/>
              <a:buFont typeface="Calibri"/>
              <a:buAutoNum type="arabicPeriod"/>
            </a:pPr>
            <a:r>
              <a:rPr b="0" i="0" lang="zh-TW" sz="2800" u="none" cap="none" strike="noStrike">
                <a:solidFill>
                  <a:schemeClr val="lt1"/>
                </a:solidFill>
                <a:latin typeface="Calibri"/>
                <a:ea typeface="Calibri"/>
                <a:cs typeface="Calibri"/>
                <a:sym typeface="Calibri"/>
              </a:rPr>
              <a:t>圓形:	直行</a:t>
            </a:r>
            <a:endParaRPr b="0" i="0" sz="2800" u="none" cap="none" strike="noStrike">
              <a:solidFill>
                <a:schemeClr val="lt1"/>
              </a:solidFill>
              <a:latin typeface="Calibri"/>
              <a:ea typeface="Calibri"/>
              <a:cs typeface="Calibri"/>
              <a:sym typeface="Calibri"/>
            </a:endParaRPr>
          </a:p>
          <a:p>
            <a:pPr indent="-514350" lvl="0" marL="514350" marR="0" rtl="0" algn="l">
              <a:lnSpc>
                <a:spcPct val="100000"/>
              </a:lnSpc>
              <a:spcBef>
                <a:spcPts val="0"/>
              </a:spcBef>
              <a:spcAft>
                <a:spcPts val="0"/>
              </a:spcAft>
              <a:buClr>
                <a:schemeClr val="lt1"/>
              </a:buClr>
              <a:buSzPts val="2800"/>
              <a:buFont typeface="Calibri"/>
              <a:buAutoNum type="arabicPeriod"/>
            </a:pPr>
            <a:r>
              <a:rPr b="0" i="0" lang="zh-TW" sz="2800" u="none" cap="none" strike="noStrike">
                <a:solidFill>
                  <a:schemeClr val="lt1"/>
                </a:solidFill>
                <a:latin typeface="Calibri"/>
                <a:ea typeface="Calibri"/>
                <a:cs typeface="Calibri"/>
                <a:sym typeface="Calibri"/>
              </a:rPr>
              <a:t>三角形:	左轉</a:t>
            </a:r>
            <a:endParaRPr b="0" i="0" sz="2800" u="none" cap="none" strike="noStrike">
              <a:solidFill>
                <a:schemeClr val="lt1"/>
              </a:solidFill>
              <a:latin typeface="Calibri"/>
              <a:ea typeface="Calibri"/>
              <a:cs typeface="Calibri"/>
              <a:sym typeface="Calibri"/>
            </a:endParaRPr>
          </a:p>
          <a:p>
            <a:pPr indent="-514350" lvl="0" marL="514350" marR="0" rtl="0" algn="l">
              <a:lnSpc>
                <a:spcPct val="100000"/>
              </a:lnSpc>
              <a:spcBef>
                <a:spcPts val="0"/>
              </a:spcBef>
              <a:spcAft>
                <a:spcPts val="0"/>
              </a:spcAft>
              <a:buClr>
                <a:schemeClr val="lt1"/>
              </a:buClr>
              <a:buSzPts val="2800"/>
              <a:buFont typeface="Calibri"/>
              <a:buAutoNum type="arabicPeriod"/>
            </a:pPr>
            <a:r>
              <a:rPr b="0" i="0" lang="zh-TW" sz="2800" u="none" cap="none" strike="noStrike">
                <a:solidFill>
                  <a:schemeClr val="lt1"/>
                </a:solidFill>
                <a:latin typeface="Calibri"/>
                <a:ea typeface="Calibri"/>
                <a:cs typeface="Calibri"/>
                <a:sym typeface="Calibri"/>
              </a:rPr>
              <a:t>矩形:	右轉</a:t>
            </a:r>
            <a:endParaRPr b="0" i="0" sz="2800" u="none" cap="none" strike="noStrike">
              <a:solidFill>
                <a:schemeClr val="lt1"/>
              </a:solidFill>
              <a:latin typeface="Calibri"/>
              <a:ea typeface="Calibri"/>
              <a:cs typeface="Calibri"/>
              <a:sym typeface="Calibri"/>
            </a:endParaRPr>
          </a:p>
          <a:p>
            <a:pPr indent="-171450" lvl="0" marL="285750" marR="0" rtl="0" algn="l">
              <a:lnSpc>
                <a:spcPct val="100000"/>
              </a:lnSpc>
              <a:spcBef>
                <a:spcPts val="0"/>
              </a:spcBef>
              <a:spcAft>
                <a:spcPts val="0"/>
              </a:spcAft>
              <a:buClr>
                <a:schemeClr val="dk1"/>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黑色三角形金字塔形状,三角形PNG剪贴画角度,三角形,单色,几何形免抠 ..." id="150" name="Google Shape;150;p8"/>
          <p:cNvPicPr preferRelativeResize="0"/>
          <p:nvPr/>
        </p:nvPicPr>
        <p:blipFill rotWithShape="1">
          <a:blip r:embed="rId4">
            <a:alphaModFix/>
          </a:blip>
          <a:srcRect b="0" l="0" r="0" t="0"/>
          <a:stretch/>
        </p:blipFill>
        <p:spPr>
          <a:xfrm>
            <a:off x="-24375" y="2415338"/>
            <a:ext cx="2405900" cy="2405900"/>
          </a:xfrm>
          <a:prstGeom prst="rect">
            <a:avLst/>
          </a:prstGeom>
          <a:noFill/>
          <a:ln>
            <a:noFill/>
          </a:ln>
        </p:spPr>
      </p:pic>
      <p:sp>
        <p:nvSpPr>
          <p:cNvPr descr="纯黑正方形图片(第1页) - 一起扣扣网" id="151" name="Google Shape;151;p8"/>
          <p:cNvSpPr/>
          <p:nvPr/>
        </p:nvSpPr>
        <p:spPr>
          <a:xfrm>
            <a:off x="307975" y="7937"/>
            <a:ext cx="304800" cy="30480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descr="PPT怎么画正方形? ppt插入正方形的教程" id="152" name="Google Shape;152;p8"/>
          <p:cNvPicPr preferRelativeResize="0"/>
          <p:nvPr/>
        </p:nvPicPr>
        <p:blipFill rotWithShape="1">
          <a:blip r:embed="rId5">
            <a:alphaModFix/>
          </a:blip>
          <a:srcRect b="0" l="0" r="0" t="0"/>
          <a:stretch/>
        </p:blipFill>
        <p:spPr>
          <a:xfrm>
            <a:off x="-12175" y="4822750"/>
            <a:ext cx="2405875" cy="2035250"/>
          </a:xfrm>
          <a:prstGeom prst="rect">
            <a:avLst/>
          </a:prstGeom>
          <a:noFill/>
          <a:ln>
            <a:noFill/>
          </a:ln>
        </p:spPr>
      </p:pic>
      <p:pic>
        <p:nvPicPr>
          <p:cNvPr descr="圓形| Sutori" id="153" name="Google Shape;153;p8"/>
          <p:cNvPicPr preferRelativeResize="0"/>
          <p:nvPr/>
        </p:nvPicPr>
        <p:blipFill rotWithShape="1">
          <a:blip r:embed="rId6">
            <a:alphaModFix/>
          </a:blip>
          <a:srcRect b="0" l="0" r="0" t="0"/>
          <a:stretch/>
        </p:blipFill>
        <p:spPr>
          <a:xfrm>
            <a:off x="0" y="7925"/>
            <a:ext cx="2381525" cy="2405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descr="https://cc.tvbs.com.tw/img/program/upload/2019/02/19/20190219111409-9e589162.jpg" id="159" name="Google Shape;159;ga456035cdb_0_27"/>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60" name="Google Shape;160;ga456035cdb_0_27"/>
          <p:cNvSpPr txBox="1"/>
          <p:nvPr>
            <p:ph type="title"/>
          </p:nvPr>
        </p:nvSpPr>
        <p:spPr>
          <a:xfrm>
            <a:off x="2180315" y="230256"/>
            <a:ext cx="80598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4400"/>
              <a:buFont typeface="Calibri"/>
              <a:buNone/>
            </a:pPr>
            <a:r>
              <a:rPr lang="zh-TW">
                <a:solidFill>
                  <a:schemeClr val="lt1"/>
                </a:solidFill>
              </a:rPr>
              <a:t>辨識告示牌</a:t>
            </a:r>
            <a:endParaRPr>
              <a:solidFill>
                <a:schemeClr val="lt1"/>
              </a:solidFill>
            </a:endParaRPr>
          </a:p>
        </p:txBody>
      </p:sp>
      <p:sp>
        <p:nvSpPr>
          <p:cNvPr descr="RPi Camera (J) - Waveshare Wiki" id="161" name="Google Shape;161;ga456035cdb_0_27"/>
          <p:cNvSpPr/>
          <p:nvPr/>
        </p:nvSpPr>
        <p:spPr>
          <a:xfrm>
            <a:off x="155575" y="-144463"/>
            <a:ext cx="304800" cy="30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62" name="Google Shape;162;ga456035cdb_0_27"/>
          <p:cNvPicPr preferRelativeResize="0"/>
          <p:nvPr/>
        </p:nvPicPr>
        <p:blipFill rotWithShape="1">
          <a:blip r:embed="rId4">
            <a:alphaModFix/>
          </a:blip>
          <a:srcRect b="0" l="0" r="0" t="0"/>
          <a:stretch/>
        </p:blipFill>
        <p:spPr>
          <a:xfrm>
            <a:off x="321163" y="2942688"/>
            <a:ext cx="5187925" cy="3915312"/>
          </a:xfrm>
          <a:prstGeom prst="rect">
            <a:avLst/>
          </a:prstGeom>
          <a:noFill/>
          <a:ln>
            <a:noFill/>
          </a:ln>
        </p:spPr>
      </p:pic>
      <p:sp>
        <p:nvSpPr>
          <p:cNvPr id="163" name="Google Shape;163;ga456035cdb_0_27"/>
          <p:cNvSpPr txBox="1"/>
          <p:nvPr/>
        </p:nvSpPr>
        <p:spPr>
          <a:xfrm>
            <a:off x="642325" y="2025775"/>
            <a:ext cx="4545600" cy="672000"/>
          </a:xfrm>
          <a:prstGeom prst="rect">
            <a:avLst/>
          </a:prstGeom>
          <a:noFill/>
          <a:ln>
            <a:noFill/>
          </a:ln>
        </p:spPr>
        <p:txBody>
          <a:bodyPr anchorCtr="0" anchor="t" bIns="91425" lIns="91425" spcFirstLastPara="1" rIns="91425" wrap="square" tIns="91425">
            <a:noAutofit/>
          </a:bodyPr>
          <a:lstStyle/>
          <a:p>
            <a:pPr indent="-514350" lvl="0" marL="514350" rtl="0" algn="l">
              <a:spcBef>
                <a:spcPts val="0"/>
              </a:spcBef>
              <a:spcAft>
                <a:spcPts val="0"/>
              </a:spcAft>
              <a:buClr>
                <a:schemeClr val="lt1"/>
              </a:buClr>
              <a:buSzPts val="2800"/>
              <a:buFont typeface="Calibri"/>
              <a:buAutoNum type="arabicPeriod"/>
            </a:pPr>
            <a:r>
              <a:rPr lang="zh-TW" sz="2800">
                <a:solidFill>
                  <a:schemeClr val="lt1"/>
                </a:solidFill>
                <a:latin typeface="Calibri"/>
                <a:ea typeface="Calibri"/>
                <a:cs typeface="Calibri"/>
                <a:sym typeface="Calibri"/>
              </a:rPr>
              <a:t>取得相機鏡頭的畫面</a:t>
            </a:r>
            <a:endParaRPr>
              <a:latin typeface="Calibri"/>
              <a:ea typeface="Calibri"/>
              <a:cs typeface="Calibri"/>
              <a:sym typeface="Calibri"/>
            </a:endParaRPr>
          </a:p>
        </p:txBody>
      </p:sp>
      <p:sp>
        <p:nvSpPr>
          <p:cNvPr id="164" name="Google Shape;164;ga456035cdb_0_27"/>
          <p:cNvSpPr txBox="1"/>
          <p:nvPr/>
        </p:nvSpPr>
        <p:spPr>
          <a:xfrm>
            <a:off x="7441050" y="1986325"/>
            <a:ext cx="4911300" cy="7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sz="2800">
                <a:solidFill>
                  <a:schemeClr val="lt1"/>
                </a:solidFill>
                <a:latin typeface="Calibri"/>
                <a:ea typeface="Calibri"/>
                <a:cs typeface="Calibri"/>
                <a:sym typeface="Calibri"/>
              </a:rPr>
              <a:t>2.	將原始圖片範圍縮小</a:t>
            </a:r>
            <a:endParaRPr sz="2800">
              <a:solidFill>
                <a:schemeClr val="lt1"/>
              </a:solidFill>
              <a:latin typeface="Calibri"/>
              <a:ea typeface="Calibri"/>
              <a:cs typeface="Calibri"/>
              <a:sym typeface="Calibri"/>
            </a:endParaRPr>
          </a:p>
          <a:p>
            <a:pPr indent="457200" lvl="0" marL="0" rtl="0" algn="l">
              <a:spcBef>
                <a:spcPts val="0"/>
              </a:spcBef>
              <a:spcAft>
                <a:spcPts val="0"/>
              </a:spcAft>
              <a:buNone/>
            </a:pPr>
            <a:r>
              <a:rPr lang="zh-TW" sz="2800">
                <a:solidFill>
                  <a:schemeClr val="lt1"/>
                </a:solidFill>
                <a:latin typeface="Calibri"/>
                <a:ea typeface="Calibri"/>
                <a:cs typeface="Calibri"/>
                <a:sym typeface="Calibri"/>
              </a:rPr>
              <a:t>減少外在干擾</a:t>
            </a:r>
            <a:endParaRPr>
              <a:latin typeface="Calibri"/>
              <a:ea typeface="Calibri"/>
              <a:cs typeface="Calibri"/>
              <a:sym typeface="Calibri"/>
            </a:endParaRPr>
          </a:p>
        </p:txBody>
      </p:sp>
      <p:pic>
        <p:nvPicPr>
          <p:cNvPr id="165" name="Google Shape;165;ga456035cdb_0_27"/>
          <p:cNvPicPr preferRelativeResize="0"/>
          <p:nvPr/>
        </p:nvPicPr>
        <p:blipFill rotWithShape="1">
          <a:blip r:embed="rId5">
            <a:alphaModFix/>
          </a:blip>
          <a:srcRect b="0" l="0" r="0" t="0"/>
          <a:stretch/>
        </p:blipFill>
        <p:spPr>
          <a:xfrm>
            <a:off x="7882450" y="3167612"/>
            <a:ext cx="3298350" cy="2874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descr="https://cc.tvbs.com.tw/img/program/upload/2019/02/19/20190219111409-9e589162.jpg" id="170" name="Google Shape;170;p4"/>
          <p:cNvPicPr preferRelativeResize="0"/>
          <p:nvPr/>
        </p:nvPicPr>
        <p:blipFill rotWithShape="1">
          <a:blip r:embed="rId3">
            <a:alphaModFix/>
          </a:blip>
          <a:srcRect b="0" l="0" r="0" t="0"/>
          <a:stretch/>
        </p:blipFill>
        <p:spPr>
          <a:xfrm>
            <a:off x="648" y="16559"/>
            <a:ext cx="12192000" cy="6858000"/>
          </a:xfrm>
          <a:prstGeom prst="rect">
            <a:avLst/>
          </a:prstGeom>
          <a:noFill/>
          <a:ln>
            <a:noFill/>
          </a:ln>
        </p:spPr>
      </p:pic>
      <p:sp>
        <p:nvSpPr>
          <p:cNvPr id="171" name="Google Shape;171;p4"/>
          <p:cNvSpPr txBox="1"/>
          <p:nvPr>
            <p:ph type="title"/>
          </p:nvPr>
        </p:nvSpPr>
        <p:spPr>
          <a:xfrm>
            <a:off x="5185721" y="476177"/>
            <a:ext cx="6842589"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None/>
            </a:pPr>
            <a:r>
              <a:rPr lang="zh-TW">
                <a:solidFill>
                  <a:schemeClr val="lt1"/>
                </a:solidFill>
              </a:rPr>
              <a:t>辨識告示牌</a:t>
            </a:r>
            <a:endParaRPr>
              <a:solidFill>
                <a:schemeClr val="lt1"/>
              </a:solidFill>
            </a:endParaRPr>
          </a:p>
        </p:txBody>
      </p:sp>
      <p:sp>
        <p:nvSpPr>
          <p:cNvPr id="172" name="Google Shape;172;p4"/>
          <p:cNvSpPr txBox="1"/>
          <p:nvPr>
            <p:ph idx="1" type="body"/>
          </p:nvPr>
        </p:nvSpPr>
        <p:spPr>
          <a:xfrm>
            <a:off x="5939000" y="1801750"/>
            <a:ext cx="5800500" cy="40986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None/>
            </a:pPr>
            <a:r>
              <a:rPr lang="zh-TW">
                <a:solidFill>
                  <a:schemeClr val="lt1"/>
                </a:solidFill>
              </a:rPr>
              <a:t>3.	</a:t>
            </a:r>
            <a:r>
              <a:rPr lang="zh-TW">
                <a:solidFill>
                  <a:schemeClr val="lt1"/>
                </a:solidFill>
              </a:rPr>
              <a:t>將縮小後的圖片做灰階</a:t>
            </a:r>
            <a:endParaRPr>
              <a:solidFill>
                <a:schemeClr val="lt1"/>
              </a:solidFill>
            </a:endParaRPr>
          </a:p>
          <a:p>
            <a:pPr indent="0" lvl="0" marL="0" rtl="0" algn="l">
              <a:lnSpc>
                <a:spcPct val="100000"/>
              </a:lnSpc>
              <a:spcBef>
                <a:spcPts val="0"/>
              </a:spcBef>
              <a:spcAft>
                <a:spcPts val="0"/>
              </a:spcAft>
              <a:buNone/>
            </a:pPr>
            <a:r>
              <a:rPr lang="zh-TW">
                <a:solidFill>
                  <a:schemeClr val="lt1"/>
                </a:solidFill>
              </a:rPr>
              <a:t>4.	使用canny取得邊緣</a:t>
            </a:r>
            <a:endParaRPr>
              <a:solidFill>
                <a:schemeClr val="lt1"/>
              </a:solidFill>
            </a:endParaRPr>
          </a:p>
          <a:p>
            <a:pPr indent="0" lvl="0" marL="0" rtl="0" algn="l">
              <a:lnSpc>
                <a:spcPct val="100000"/>
              </a:lnSpc>
              <a:spcBef>
                <a:spcPts val="0"/>
              </a:spcBef>
              <a:spcAft>
                <a:spcPts val="0"/>
              </a:spcAft>
              <a:buNone/>
            </a:pPr>
            <a:r>
              <a:rPr lang="zh-TW">
                <a:solidFill>
                  <a:schemeClr val="lt1"/>
                </a:solidFill>
              </a:rPr>
              <a:t>5.	取得輪廓</a:t>
            </a:r>
            <a:endParaRPr>
              <a:solidFill>
                <a:schemeClr val="lt1"/>
              </a:solidFill>
            </a:endParaRPr>
          </a:p>
          <a:p>
            <a:pPr indent="0" lvl="0" marL="0" rtl="0" algn="l">
              <a:lnSpc>
                <a:spcPct val="100000"/>
              </a:lnSpc>
              <a:spcBef>
                <a:spcPts val="0"/>
              </a:spcBef>
              <a:spcAft>
                <a:spcPts val="0"/>
              </a:spcAft>
              <a:buNone/>
            </a:pPr>
            <a:r>
              <a:rPr lang="zh-TW">
                <a:solidFill>
                  <a:schemeClr val="lt1"/>
                </a:solidFill>
              </a:rPr>
              <a:t>6.	計算形狀的頂點個數得知形狀</a:t>
            </a:r>
            <a:endParaRPr>
              <a:solidFill>
                <a:schemeClr val="lt1"/>
              </a:solidFill>
            </a:endParaRPr>
          </a:p>
          <a:p>
            <a:pPr indent="0" lvl="0" marL="0" rtl="0" algn="l">
              <a:lnSpc>
                <a:spcPct val="90000"/>
              </a:lnSpc>
              <a:spcBef>
                <a:spcPts val="0"/>
              </a:spcBef>
              <a:spcAft>
                <a:spcPts val="0"/>
              </a:spcAft>
              <a:buClr>
                <a:schemeClr val="lt1"/>
              </a:buClr>
              <a:buSzPts val="2800"/>
              <a:buNone/>
            </a:pPr>
            <a:r>
              <a:rPr lang="zh-TW">
                <a:solidFill>
                  <a:schemeClr val="lt1"/>
                </a:solidFill>
              </a:rPr>
              <a:t>7.	計算圖形中心點，</a:t>
            </a:r>
            <a:r>
              <a:rPr lang="zh-TW">
                <a:solidFill>
                  <a:schemeClr val="lt1"/>
                </a:solidFill>
              </a:rPr>
              <a:t>將英文印上，     	方便我們查看偵測正確與</a:t>
            </a:r>
            <a:r>
              <a:rPr lang="zh-TW">
                <a:solidFill>
                  <a:schemeClr val="lt1"/>
                </a:solidFill>
              </a:rPr>
              <a:t>否</a:t>
            </a:r>
            <a:endParaRPr>
              <a:solidFill>
                <a:schemeClr val="lt1"/>
              </a:solidFill>
            </a:endParaRPr>
          </a:p>
          <a:p>
            <a:pPr indent="0" lvl="0" marL="0" rtl="0" algn="ctr">
              <a:lnSpc>
                <a:spcPct val="90000"/>
              </a:lnSpc>
              <a:spcBef>
                <a:spcPts val="0"/>
              </a:spcBef>
              <a:spcAft>
                <a:spcPts val="0"/>
              </a:spcAft>
              <a:buClr>
                <a:schemeClr val="lt1"/>
              </a:buClr>
              <a:buSzPts val="2800"/>
              <a:buNone/>
            </a:pPr>
            <a:r>
              <a:t/>
            </a:r>
            <a:endParaRPr>
              <a:solidFill>
                <a:schemeClr val="lt1"/>
              </a:solidFill>
            </a:endParaRPr>
          </a:p>
        </p:txBody>
      </p:sp>
      <p:sp>
        <p:nvSpPr>
          <p:cNvPr id="173" name="Google Shape;173;p4"/>
          <p:cNvSpPr txBox="1"/>
          <p:nvPr/>
        </p:nvSpPr>
        <p:spPr>
          <a:xfrm>
            <a:off x="4572000" y="3529584"/>
            <a:ext cx="18473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pic>
        <p:nvPicPr>
          <p:cNvPr id="174" name="Google Shape;174;p4"/>
          <p:cNvPicPr preferRelativeResize="0"/>
          <p:nvPr/>
        </p:nvPicPr>
        <p:blipFill rotWithShape="1">
          <a:blip r:embed="rId4">
            <a:alphaModFix/>
          </a:blip>
          <a:srcRect b="0" l="0" r="0" t="0"/>
          <a:stretch/>
        </p:blipFill>
        <p:spPr>
          <a:xfrm>
            <a:off x="2782973" y="22936"/>
            <a:ext cx="2402749" cy="2104226"/>
          </a:xfrm>
          <a:prstGeom prst="rect">
            <a:avLst/>
          </a:prstGeom>
          <a:noFill/>
          <a:ln>
            <a:noFill/>
          </a:ln>
        </p:spPr>
      </p:pic>
      <p:pic>
        <p:nvPicPr>
          <p:cNvPr id="175" name="Google Shape;175;p4"/>
          <p:cNvPicPr preferRelativeResize="0"/>
          <p:nvPr/>
        </p:nvPicPr>
        <p:blipFill rotWithShape="1">
          <a:blip r:embed="rId5">
            <a:alphaModFix/>
          </a:blip>
          <a:srcRect b="0" l="0" r="0" t="0"/>
          <a:stretch/>
        </p:blipFill>
        <p:spPr>
          <a:xfrm>
            <a:off x="0" y="31480"/>
            <a:ext cx="2783621" cy="2081634"/>
          </a:xfrm>
          <a:prstGeom prst="rect">
            <a:avLst/>
          </a:prstGeom>
          <a:noFill/>
          <a:ln>
            <a:noFill/>
          </a:ln>
        </p:spPr>
      </p:pic>
      <p:pic>
        <p:nvPicPr>
          <p:cNvPr id="176" name="Google Shape;176;p4"/>
          <p:cNvPicPr preferRelativeResize="0"/>
          <p:nvPr/>
        </p:nvPicPr>
        <p:blipFill rotWithShape="1">
          <a:blip r:embed="rId6">
            <a:alphaModFix/>
          </a:blip>
          <a:srcRect b="0" l="0" r="0" t="0"/>
          <a:stretch/>
        </p:blipFill>
        <p:spPr>
          <a:xfrm>
            <a:off x="2779944" y="2113113"/>
            <a:ext cx="2405778" cy="2107781"/>
          </a:xfrm>
          <a:prstGeom prst="rect">
            <a:avLst/>
          </a:prstGeom>
          <a:noFill/>
          <a:ln>
            <a:noFill/>
          </a:ln>
        </p:spPr>
      </p:pic>
      <p:pic>
        <p:nvPicPr>
          <p:cNvPr id="177" name="Google Shape;177;p4"/>
          <p:cNvPicPr preferRelativeResize="0"/>
          <p:nvPr/>
        </p:nvPicPr>
        <p:blipFill rotWithShape="1">
          <a:blip r:embed="rId7">
            <a:alphaModFix/>
          </a:blip>
          <a:srcRect b="0" l="0" r="0" t="0"/>
          <a:stretch/>
        </p:blipFill>
        <p:spPr>
          <a:xfrm>
            <a:off x="6761" y="2113446"/>
            <a:ext cx="2773182" cy="2070365"/>
          </a:xfrm>
          <a:prstGeom prst="rect">
            <a:avLst/>
          </a:prstGeom>
          <a:noFill/>
          <a:ln>
            <a:noFill/>
          </a:ln>
        </p:spPr>
      </p:pic>
      <p:pic>
        <p:nvPicPr>
          <p:cNvPr id="178" name="Google Shape;178;p4"/>
          <p:cNvPicPr preferRelativeResize="0"/>
          <p:nvPr/>
        </p:nvPicPr>
        <p:blipFill rotWithShape="1">
          <a:blip r:embed="rId8">
            <a:alphaModFix/>
          </a:blip>
          <a:srcRect b="0" l="0" r="0" t="0"/>
          <a:stretch/>
        </p:blipFill>
        <p:spPr>
          <a:xfrm>
            <a:off x="6761" y="4190430"/>
            <a:ext cx="3564577" cy="268349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佈景主題">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佈景主題">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2020-05-21T12:15:04Z</dcterms:created>
  <dc:creator>user</dc:creator>
</cp:coreProperties>
</file>